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embeddedFontLst>
    <p:embeddedFont>
      <p:font typeface="Garamond"/>
      <p:regular r:id="rId21"/>
      <p:bold r:id="rId22"/>
      <p:italic r:id="rId23"/>
      <p:boldItalic r:id="rId24"/>
    </p:embeddedFont>
    <p:embeddedFont>
      <p:font typeface="Century Gothic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Garamond-bold.fntdata"/><Relationship Id="rId21" Type="http://schemas.openxmlformats.org/officeDocument/2006/relationships/font" Target="fonts/Garamond-regular.fntdata"/><Relationship Id="rId24" Type="http://schemas.openxmlformats.org/officeDocument/2006/relationships/font" Target="fonts/Garamond-boldItalic.fntdata"/><Relationship Id="rId23" Type="http://schemas.openxmlformats.org/officeDocument/2006/relationships/font" Target="fonts/Garamon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Gothic-bold.fntdata"/><Relationship Id="rId25" Type="http://schemas.openxmlformats.org/officeDocument/2006/relationships/font" Target="fonts/CenturyGothic-regular.fntdata"/><Relationship Id="rId28" Type="http://schemas.openxmlformats.org/officeDocument/2006/relationships/font" Target="fonts/CenturyGothic-boldItalic.fntdata"/><Relationship Id="rId27" Type="http://schemas.openxmlformats.org/officeDocument/2006/relationships/font" Target="fonts/CenturyGoth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2"/>
          <p:cNvGrpSpPr/>
          <p:nvPr/>
        </p:nvGrpSpPr>
        <p:grpSpPr>
          <a:xfrm>
            <a:off x="377825" y="1676400"/>
            <a:ext cx="8389938" cy="4421188"/>
            <a:chOff x="238" y="1056"/>
            <a:chExt cx="5285" cy="2785"/>
          </a:xfrm>
        </p:grpSpPr>
        <p:grpSp>
          <p:nvGrpSpPr>
            <p:cNvPr id="26" name="Google Shape;26;p2"/>
            <p:cNvGrpSpPr/>
            <p:nvPr/>
          </p:nvGrpSpPr>
          <p:grpSpPr>
            <a:xfrm>
              <a:off x="238" y="1056"/>
              <a:ext cx="5285" cy="1393"/>
              <a:chOff x="238" y="1056"/>
              <a:chExt cx="5285" cy="1393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243" y="1057"/>
                <a:ext cx="5272" cy="1391"/>
              </a:xfrm>
              <a:prstGeom prst="rect">
                <a:avLst/>
              </a:prstGeom>
              <a:solidFill>
                <a:srgbClr val="EAEAEA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238" y="1056"/>
                <a:ext cx="5273" cy="1393"/>
              </a:xfrm>
              <a:custGeom>
                <a:rect b="b" l="l" r="r" t="t"/>
                <a:pathLst>
                  <a:path extrusionOk="0" h="1393" w="5273">
                    <a:moveTo>
                      <a:pt x="5272" y="0"/>
                    </a:moveTo>
                    <a:lnTo>
                      <a:pt x="0" y="0"/>
                    </a:lnTo>
                    <a:lnTo>
                      <a:pt x="0" y="1392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50" y="1056"/>
                <a:ext cx="5273" cy="1393"/>
              </a:xfrm>
              <a:custGeom>
                <a:rect b="b" l="l" r="r" t="t"/>
                <a:pathLst>
                  <a:path extrusionOk="0" h="1393" w="5273">
                    <a:moveTo>
                      <a:pt x="5272" y="0"/>
                    </a:moveTo>
                    <a:lnTo>
                      <a:pt x="5272" y="1392"/>
                    </a:lnTo>
                    <a:lnTo>
                      <a:pt x="0" y="1392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>
              <a:off x="240" y="3744"/>
              <a:ext cx="5281" cy="97"/>
              <a:chOff x="240" y="3744"/>
              <a:chExt cx="5281" cy="97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240" y="3744"/>
                <a:ext cx="5280" cy="96"/>
              </a:xfrm>
              <a:prstGeom prst="rect">
                <a:avLst/>
              </a:prstGeom>
              <a:solidFill>
                <a:srgbClr val="EAEAEA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40" y="3744"/>
                <a:ext cx="5281" cy="97"/>
              </a:xfrm>
              <a:custGeom>
                <a:rect b="b" l="l" r="r" t="t"/>
                <a:pathLst>
                  <a:path extrusionOk="0" h="97" w="5281">
                    <a:moveTo>
                      <a:pt x="5280" y="0"/>
                    </a:moveTo>
                    <a:lnTo>
                      <a:pt x="0" y="0"/>
                    </a:lnTo>
                    <a:lnTo>
                      <a:pt x="0" y="96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40" y="3744"/>
                <a:ext cx="5281" cy="97"/>
              </a:xfrm>
              <a:custGeom>
                <a:rect b="b" l="l" r="r" t="t"/>
                <a:pathLst>
                  <a:path extrusionOk="0" h="97" w="5281">
                    <a:moveTo>
                      <a:pt x="5280" y="0"/>
                    </a:moveTo>
                    <a:lnTo>
                      <a:pt x="5280" y="96"/>
                    </a:lnTo>
                    <a:lnTo>
                      <a:pt x="0" y="96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grpSp>
          <p:nvGrpSpPr>
            <p:cNvPr id="34" name="Google Shape;34;p2"/>
            <p:cNvGrpSpPr/>
            <p:nvPr/>
          </p:nvGrpSpPr>
          <p:grpSpPr>
            <a:xfrm>
              <a:off x="338" y="1200"/>
              <a:ext cx="97" cy="1104"/>
              <a:chOff x="338" y="1200"/>
              <a:chExt cx="97" cy="1104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338" y="1201"/>
                <a:ext cx="96" cy="1103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38" y="1200"/>
                <a:ext cx="97" cy="1104"/>
              </a:xfrm>
              <a:custGeom>
                <a:rect b="b" l="l" r="r" t="t"/>
                <a:pathLst>
                  <a:path extrusionOk="0" h="1104" w="97">
                    <a:moveTo>
                      <a:pt x="0" y="1103"/>
                    </a:moveTo>
                    <a:lnTo>
                      <a:pt x="96" y="1103"/>
                    </a:lnTo>
                    <a:lnTo>
                      <a:pt x="96" y="0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38" y="1200"/>
                <a:ext cx="97" cy="1104"/>
              </a:xfrm>
              <a:custGeom>
                <a:rect b="b" l="l" r="r" t="t"/>
                <a:pathLst>
                  <a:path extrusionOk="0" h="1104" w="97">
                    <a:moveTo>
                      <a:pt x="0" y="1103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</p:grpSp>
      <p:sp>
        <p:nvSpPr>
          <p:cNvPr id="38" name="Google Shape;38;p2"/>
          <p:cNvSpPr txBox="1"/>
          <p:nvPr>
            <p:ph type="ctrTitle"/>
          </p:nvPr>
        </p:nvSpPr>
        <p:spPr>
          <a:xfrm>
            <a:off x="836613" y="2133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9" name="Google Shape;39;p2"/>
          <p:cNvSpPr txBox="1"/>
          <p:nvPr>
            <p:ph idx="1" type="subTitle"/>
          </p:nvPr>
        </p:nvSpPr>
        <p:spPr>
          <a:xfrm>
            <a:off x="1371600" y="40386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0" name="Google Shape;40;p2"/>
          <p:cNvSpPr txBox="1"/>
          <p:nvPr>
            <p:ph idx="10" type="dt"/>
          </p:nvPr>
        </p:nvSpPr>
        <p:spPr>
          <a:xfrm>
            <a:off x="3810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1" name="Google Shape;41;p2"/>
          <p:cNvSpPr txBox="1"/>
          <p:nvPr>
            <p:ph idx="11" type="ftr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2" name="Google Shape;42;p2"/>
          <p:cNvSpPr txBox="1"/>
          <p:nvPr>
            <p:ph idx="12" type="sldNum"/>
          </p:nvPr>
        </p:nvSpPr>
        <p:spPr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6" name="Google Shape;96;p11"/>
          <p:cNvSpPr txBox="1"/>
          <p:nvPr>
            <p:ph idx="1" type="body"/>
          </p:nvPr>
        </p:nvSpPr>
        <p:spPr>
          <a:xfrm rot="5400000">
            <a:off x="2667000" y="-762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23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23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23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23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7" name="Google Shape;97;p11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8" name="Google Shape;98;p11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9" name="Google Shape;99;p11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/>
          <p:nvPr>
            <p:ph type="title"/>
          </p:nvPr>
        </p:nvSpPr>
        <p:spPr>
          <a:xfrm rot="5400000">
            <a:off x="4876800" y="2133600"/>
            <a:ext cx="55245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2" name="Google Shape;102;p12"/>
          <p:cNvSpPr txBox="1"/>
          <p:nvPr>
            <p:ph idx="1" type="body"/>
          </p:nvPr>
        </p:nvSpPr>
        <p:spPr>
          <a:xfrm rot="5400000">
            <a:off x="914400" y="266700"/>
            <a:ext cx="55245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23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23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23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23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3" name="Google Shape;103;p12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04" name="Google Shape;104;p12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5" name="Google Shape;45;p3"/>
          <p:cNvSpPr txBox="1"/>
          <p:nvPr>
            <p:ph idx="1" type="body"/>
          </p:nvPr>
        </p:nvSpPr>
        <p:spPr>
          <a:xfrm>
            <a:off x="838200" y="17526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23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23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23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23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6" name="Google Shape;46;p3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7" name="Google Shape;47;p3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51" name="Google Shape;51;p4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52" name="Google Shape;52;p4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5" name="Google Shape;55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6" name="Google Shape;56;p5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57" name="Google Shape;57;p5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58" name="Google Shape;58;p5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1" name="Google Shape;61;p6"/>
          <p:cNvSpPr txBox="1"/>
          <p:nvPr>
            <p:ph idx="1" type="body"/>
          </p:nvPr>
        </p:nvSpPr>
        <p:spPr>
          <a:xfrm>
            <a:off x="838200" y="17526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619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–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238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14325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–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14325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14325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14325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14325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14325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2" name="Google Shape;62;p6"/>
          <p:cNvSpPr txBox="1"/>
          <p:nvPr>
            <p:ph idx="2" type="body"/>
          </p:nvPr>
        </p:nvSpPr>
        <p:spPr>
          <a:xfrm>
            <a:off x="4800600" y="17526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619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●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–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238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14325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–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14325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14325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14325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14325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14325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3" name="Google Shape;63;p6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64" name="Google Shape;64;p6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65" name="Google Shape;65;p6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8" name="Google Shape;68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1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9" name="Google Shape;69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429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14325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048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–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048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048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048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048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048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0" name="Google Shape;70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1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429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14325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048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–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048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048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048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048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048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Times New Roman"/>
              <a:buChar char="•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2" name="Google Shape;72;p7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73" name="Google Shape;73;p7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74" name="Google Shape;74;p7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7" name="Google Shape;77;p8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78" name="Google Shape;78;p8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79" name="Google Shape;79;p8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2" name="Google Shape;82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23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23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23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23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3" name="Google Shape;83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9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2"/>
              </a:buClr>
              <a:buSzPts val="75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4" name="Google Shape;84;p9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85" name="Google Shape;85;p9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86" name="Google Shape;86;p9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9" name="Google Shape;89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None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0" name="Google Shape;90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9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2"/>
              </a:buClr>
              <a:buSzPts val="75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675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1" name="Google Shape;91;p10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2" name="Google Shape;92;p10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3" name="Google Shape;93;p10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0C0C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304800"/>
            <a:ext cx="8383588" cy="6022975"/>
            <a:chOff x="240" y="192"/>
            <a:chExt cx="5281" cy="3794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240" y="1008"/>
              <a:ext cx="5281" cy="2978"/>
              <a:chOff x="240" y="1008"/>
              <a:chExt cx="5281" cy="2978"/>
            </a:xfrm>
          </p:grpSpPr>
          <p:sp>
            <p:nvSpPr>
              <p:cNvPr id="8" name="Google Shape;8;p1"/>
              <p:cNvSpPr/>
              <p:nvPr/>
            </p:nvSpPr>
            <p:spPr>
              <a:xfrm>
                <a:off x="245" y="1010"/>
                <a:ext cx="5269" cy="2976"/>
              </a:xfrm>
              <a:prstGeom prst="rect">
                <a:avLst/>
              </a:prstGeom>
              <a:solidFill>
                <a:srgbClr val="EAEAEA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" name="Google Shape;9;p1"/>
              <p:cNvSpPr/>
              <p:nvPr/>
            </p:nvSpPr>
            <p:spPr>
              <a:xfrm>
                <a:off x="240" y="1008"/>
                <a:ext cx="5269" cy="2977"/>
              </a:xfrm>
              <a:custGeom>
                <a:rect b="b" l="l" r="r" t="t"/>
                <a:pathLst>
                  <a:path extrusionOk="0" h="2977" w="5269">
                    <a:moveTo>
                      <a:pt x="5268" y="0"/>
                    </a:moveTo>
                    <a:lnTo>
                      <a:pt x="0" y="0"/>
                    </a:lnTo>
                    <a:lnTo>
                      <a:pt x="0" y="2976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252" y="1008"/>
                <a:ext cx="5269" cy="2977"/>
              </a:xfrm>
              <a:custGeom>
                <a:rect b="b" l="l" r="r" t="t"/>
                <a:pathLst>
                  <a:path extrusionOk="0" h="2977" w="5269">
                    <a:moveTo>
                      <a:pt x="5268" y="0"/>
                    </a:moveTo>
                    <a:lnTo>
                      <a:pt x="5268" y="2976"/>
                    </a:lnTo>
                    <a:lnTo>
                      <a:pt x="0" y="2976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grpSp>
          <p:nvGrpSpPr>
            <p:cNvPr id="11" name="Google Shape;11;p1"/>
            <p:cNvGrpSpPr/>
            <p:nvPr/>
          </p:nvGrpSpPr>
          <p:grpSpPr>
            <a:xfrm>
              <a:off x="336" y="1103"/>
              <a:ext cx="97" cy="2785"/>
              <a:chOff x="336" y="1103"/>
              <a:chExt cx="97" cy="2785"/>
            </a:xfrm>
          </p:grpSpPr>
          <p:sp>
            <p:nvSpPr>
              <p:cNvPr id="12" name="Google Shape;12;p1"/>
              <p:cNvSpPr/>
              <p:nvPr/>
            </p:nvSpPr>
            <p:spPr>
              <a:xfrm>
                <a:off x="336" y="1104"/>
                <a:ext cx="96" cy="2784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336" y="1103"/>
                <a:ext cx="97" cy="2785"/>
              </a:xfrm>
              <a:custGeom>
                <a:rect b="b" l="l" r="r" t="t"/>
                <a:pathLst>
                  <a:path extrusionOk="0" h="2785" w="97">
                    <a:moveTo>
                      <a:pt x="0" y="2784"/>
                    </a:moveTo>
                    <a:lnTo>
                      <a:pt x="96" y="2784"/>
                    </a:lnTo>
                    <a:lnTo>
                      <a:pt x="96" y="0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336" y="1103"/>
                <a:ext cx="97" cy="2785"/>
              </a:xfrm>
              <a:custGeom>
                <a:rect b="b" l="l" r="r" t="t"/>
                <a:pathLst>
                  <a:path extrusionOk="0" h="2785" w="97">
                    <a:moveTo>
                      <a:pt x="0" y="2784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  <p:grpSp>
          <p:nvGrpSpPr>
            <p:cNvPr id="15" name="Google Shape;15;p1"/>
            <p:cNvGrpSpPr/>
            <p:nvPr/>
          </p:nvGrpSpPr>
          <p:grpSpPr>
            <a:xfrm>
              <a:off x="240" y="192"/>
              <a:ext cx="193" cy="721"/>
              <a:chOff x="240" y="192"/>
              <a:chExt cx="193" cy="721"/>
            </a:xfrm>
          </p:grpSpPr>
          <p:sp>
            <p:nvSpPr>
              <p:cNvPr id="16" name="Google Shape;16;p1"/>
              <p:cNvSpPr/>
              <p:nvPr/>
            </p:nvSpPr>
            <p:spPr>
              <a:xfrm>
                <a:off x="240" y="192"/>
                <a:ext cx="192" cy="720"/>
              </a:xfrm>
              <a:prstGeom prst="rect">
                <a:avLst/>
              </a:prstGeom>
              <a:solidFill>
                <a:srgbClr val="EAEAEA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240" y="192"/>
                <a:ext cx="193" cy="721"/>
              </a:xfrm>
              <a:custGeom>
                <a:rect b="b" l="l" r="r" t="t"/>
                <a:pathLst>
                  <a:path extrusionOk="0" h="721" w="193">
                    <a:moveTo>
                      <a:pt x="192" y="0"/>
                    </a:moveTo>
                    <a:lnTo>
                      <a:pt x="0" y="0"/>
                    </a:lnTo>
                    <a:lnTo>
                      <a:pt x="0" y="720"/>
                    </a:lnTo>
                  </a:path>
                </a:pathLst>
              </a:custGeom>
              <a:noFill/>
              <a:ln cap="rnd" cmpd="sng" w="12700">
                <a:solidFill>
                  <a:srgbClr val="B2B2B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240" y="192"/>
                <a:ext cx="193" cy="721"/>
              </a:xfrm>
              <a:custGeom>
                <a:rect b="b" l="l" r="r" t="t"/>
                <a:pathLst>
                  <a:path extrusionOk="0" h="721" w="193">
                    <a:moveTo>
                      <a:pt x="192" y="0"/>
                    </a:moveTo>
                    <a:lnTo>
                      <a:pt x="192" y="720"/>
                    </a:lnTo>
                    <a:lnTo>
                      <a:pt x="0" y="720"/>
                    </a:lnTo>
                  </a:path>
                </a:pathLst>
              </a:custGeom>
              <a:noFill/>
              <a:ln cap="rnd" cmpd="sng" w="127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4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</p:grpSp>
      </p:grpSp>
      <p:sp>
        <p:nvSpPr>
          <p:cNvPr id="19" name="Google Shape;19;p1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" type="body"/>
          </p:nvPr>
        </p:nvSpPr>
        <p:spPr>
          <a:xfrm>
            <a:off x="838200" y="17526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/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238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238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238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238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238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1" name="Google Shape;21;p1"/>
          <p:cNvSpPr txBox="1"/>
          <p:nvPr>
            <p:ph idx="10" type="dt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2" name="Google Shape;22;p1"/>
          <p:cNvSpPr txBox="1"/>
          <p:nvPr>
            <p:ph idx="11" type="ftr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3" name="Google Shape;23;p1"/>
          <p:cNvSpPr txBox="1"/>
          <p:nvPr>
            <p:ph idx="12" type="sldNum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34.png"/><Relationship Id="rId10" Type="http://schemas.openxmlformats.org/officeDocument/2006/relationships/image" Target="../media/image25.png"/><Relationship Id="rId9" Type="http://schemas.openxmlformats.org/officeDocument/2006/relationships/image" Target="../media/image28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Relationship Id="rId7" Type="http://schemas.openxmlformats.org/officeDocument/2006/relationships/image" Target="../media/image20.png"/><Relationship Id="rId8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21.png"/><Relationship Id="rId5" Type="http://schemas.openxmlformats.org/officeDocument/2006/relationships/image" Target="../media/image29.jpg"/><Relationship Id="rId6" Type="http://schemas.openxmlformats.org/officeDocument/2006/relationships/image" Target="../media/image24.jpg"/><Relationship Id="rId7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Relationship Id="rId5" Type="http://schemas.openxmlformats.org/officeDocument/2006/relationships/image" Target="../media/image27.png"/><Relationship Id="rId6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Relationship Id="rId4" Type="http://schemas.openxmlformats.org/officeDocument/2006/relationships/image" Target="../media/image33.png"/><Relationship Id="rId5" Type="http://schemas.openxmlformats.org/officeDocument/2006/relationships/image" Target="../media/image37.png"/><Relationship Id="rId6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7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9.jpg"/><Relationship Id="rId5" Type="http://schemas.openxmlformats.org/officeDocument/2006/relationships/image" Target="../media/image22.jpg"/><Relationship Id="rId6" Type="http://schemas.openxmlformats.org/officeDocument/2006/relationships/image" Target="../media/image12.jpg"/><Relationship Id="rId7" Type="http://schemas.openxmlformats.org/officeDocument/2006/relationships/image" Target="../media/image11.jpg"/><Relationship Id="rId8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type="ctrTitle"/>
          </p:nvPr>
        </p:nvSpPr>
        <p:spPr>
          <a:xfrm>
            <a:off x="836613" y="2133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You Need </a:t>
            </a:r>
            <a:br>
              <a:rPr b="1" i="0" lang="en-US" sz="44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-US" sz="44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Know</a:t>
            </a:r>
            <a:br>
              <a:rPr b="1" i="0" lang="en-US" sz="44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i="0" lang="en-US" sz="44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About Glass</a:t>
            </a:r>
            <a:endParaRPr b="1"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Opalescent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3" name="Google Shape;18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3581400"/>
            <a:ext cx="1295400" cy="127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1600200"/>
            <a:ext cx="1447800" cy="143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" y="1295400"/>
            <a:ext cx="1533525" cy="2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000" y="3810000"/>
            <a:ext cx="1533525" cy="2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57600" y="3200400"/>
            <a:ext cx="117475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05000" y="1447800"/>
            <a:ext cx="1185863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57400" y="5029200"/>
            <a:ext cx="1585913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800600" y="1295400"/>
            <a:ext cx="1600200" cy="158591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/>
        </p:nvSpPr>
        <p:spPr>
          <a:xfrm>
            <a:off x="5029200" y="3200400"/>
            <a:ext cx="352742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Translucent glass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 </a:t>
            </a:r>
            <a:r>
              <a:rPr b="1" i="0" lang="en-US" sz="3200" u="sng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two or more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sng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colors swirled together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3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Iridescent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7" name="Google Shape;19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3733800"/>
            <a:ext cx="1633538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1295400"/>
            <a:ext cx="1700213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WINNT\Profiles\aberzins\Desktop\ir1.jpg" id="199" name="Google Shape;19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19400" y="1905000"/>
            <a:ext cx="1676400" cy="12779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WINNT\Profiles\aberzins\Desktop\ir2.jpg" id="200" name="Google Shape;20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43200" y="3505200"/>
            <a:ext cx="1752600" cy="173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3"/>
          <p:cNvSpPr txBox="1"/>
          <p:nvPr/>
        </p:nvSpPr>
        <p:spPr>
          <a:xfrm>
            <a:off x="4800600" y="1680100"/>
            <a:ext cx="3978300" cy="26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 treated with a finish that makes its surface ‘</a:t>
            </a:r>
            <a:r>
              <a:rPr b="1" i="0" lang="en-US" sz="2800" u="sng" cap="none" strike="noStrike">
                <a:solidFill>
                  <a:srgbClr val="8000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shimmer’ with sparkles of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sng" cap="none" strike="noStrike">
                <a:solidFill>
                  <a:srgbClr val="8000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pink, green and gold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8000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(looks like an oil spill)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Z:\SG slide pics\real oilspill.JPG" id="202" name="Google Shape;202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43600" y="5029200"/>
            <a:ext cx="1951038" cy="1462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Baroque (not broke..)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8" name="Google Shape;20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371600"/>
            <a:ext cx="160020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62200" y="2286000"/>
            <a:ext cx="1600200" cy="1579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400" y="3276600"/>
            <a:ext cx="1562100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86000" y="4191000"/>
            <a:ext cx="160020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4"/>
          <p:cNvSpPr txBox="1"/>
          <p:nvPr/>
        </p:nvSpPr>
        <p:spPr>
          <a:xfrm>
            <a:off x="4403725" y="2474929"/>
            <a:ext cx="3554400" cy="21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Clear glass with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bold swirls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one or two colors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Off Limits to Beginners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25"/>
          <p:cNvSpPr txBox="1"/>
          <p:nvPr>
            <p:ph idx="1" type="body"/>
          </p:nvPr>
        </p:nvSpPr>
        <p:spPr>
          <a:xfrm>
            <a:off x="451675" y="1752600"/>
            <a:ext cx="8158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●"/>
            </a:pP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Intermediate and Advanced Students Only: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42875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Times New Roman"/>
              <a:buNone/>
            </a:pPr>
            <a:r>
              <a:t/>
            </a:r>
            <a:endParaRPr b="1" i="0" sz="1800" u="sng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4" marL="20574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00006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28600" lvl="4" marL="20574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00006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4" marL="18288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aramond"/>
              <a:buNone/>
            </a:pPr>
            <a:r>
              <a:rPr lang="en-US" sz="3200">
                <a:solidFill>
                  <a:srgbClr val="000066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r>
              <a:rPr lang="en-US" sz="3200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Specialty Glass”</a:t>
            </a:r>
            <a:endParaRPr i="0" sz="3200" u="none" cap="none" strike="noStrike">
              <a:solidFill>
                <a:srgbClr val="00006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4" marL="20574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aramond"/>
              <a:buNone/>
            </a:pPr>
            <a:r>
              <a:rPr lang="en-US" sz="3200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</a:t>
            </a:r>
            <a:r>
              <a:rPr i="0" lang="en-US" sz="3200" u="none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*Baroque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4" marL="20574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aramond"/>
              <a:buNone/>
            </a:pPr>
            <a:r>
              <a:rPr lang="en-US" sz="3200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</a:t>
            </a:r>
            <a:r>
              <a:rPr i="0" lang="en-US" sz="3200" u="none" cap="none" strike="noStrike">
                <a:solidFill>
                  <a:srgbClr val="00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*Certain Opalescents</a:t>
            </a:r>
            <a:endParaRPr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9" name="Google Shape;21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4200" y="2567035"/>
            <a:ext cx="1143000" cy="1128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957437" y="2257786"/>
            <a:ext cx="1018675" cy="163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 rotWithShape="1">
          <a:blip r:embed="rId5">
            <a:alphaModFix/>
          </a:blip>
          <a:srcRect b="3503" l="2749" r="4683" t="5744"/>
          <a:stretch/>
        </p:blipFill>
        <p:spPr>
          <a:xfrm>
            <a:off x="1760575" y="2313650"/>
            <a:ext cx="1027550" cy="14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2600" y="2363299"/>
            <a:ext cx="1260900" cy="152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 txBox="1"/>
          <p:nvPr/>
        </p:nvSpPr>
        <p:spPr>
          <a:xfrm>
            <a:off x="762000" y="685800"/>
            <a:ext cx="5426075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Glass…not cheap…...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26"/>
          <p:cNvSpPr txBox="1"/>
          <p:nvPr/>
        </p:nvSpPr>
        <p:spPr>
          <a:xfrm>
            <a:off x="1066800" y="1828800"/>
            <a:ext cx="6934200" cy="399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Warm Colored Glass-</a:t>
            </a:r>
            <a:r>
              <a:rPr b="1" i="0" lang="en-US" sz="3600" u="none" cap="none" strike="noStrike">
                <a:solidFill>
                  <a:srgbClr val="FF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Red</a:t>
            </a:r>
            <a:r>
              <a:rPr b="1" i="0" lang="en-US" sz="3600" u="none" cap="none" strike="noStrike">
                <a:solidFill>
                  <a:srgbClr val="FF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rgbClr val="E1DC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Yellow</a:t>
            </a:r>
            <a:r>
              <a:rPr b="1" i="0" lang="en-US" sz="3600" u="none" cap="none" strike="noStrike">
                <a:solidFill>
                  <a:srgbClr val="FF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b="1" i="0" lang="en-US" sz="3600" u="none" cap="none" strike="noStrike">
                <a:solidFill>
                  <a:srgbClr val="FF33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Orange</a:t>
            </a:r>
            <a:r>
              <a:rPr b="1" i="0" lang="en-US" sz="3600" u="none" cap="none" strike="noStrike">
                <a:solidFill>
                  <a:srgbClr val="FF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&amp;</a:t>
            </a:r>
            <a:r>
              <a:rPr b="1" i="0" lang="en-US" sz="3600" u="none" cap="none" strike="noStrike">
                <a:solidFill>
                  <a:srgbClr val="FF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Pink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sng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DOUBLE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PRICE OF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sng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Cool-Colored Glass-</a:t>
            </a:r>
            <a:endParaRPr b="1" i="0" sz="3600" u="none" cap="none" strike="noStrike">
              <a:solidFill>
                <a:srgbClr val="0066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66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Blue</a:t>
            </a:r>
            <a:r>
              <a:rPr b="1" i="0" lang="en-US" sz="3600" u="none" cap="none" strike="noStrike">
                <a:solidFill>
                  <a:srgbClr val="FF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rgbClr val="33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Green</a:t>
            </a:r>
            <a:r>
              <a:rPr b="1" i="0" lang="en-US" sz="3600" u="none" cap="none" strike="noStrike">
                <a:solidFill>
                  <a:srgbClr val="FF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</a:t>
            </a:r>
            <a:r>
              <a:rPr b="1" i="0" lang="en-US" sz="3600" u="none" cap="none" strike="noStrike">
                <a:solidFill>
                  <a:srgbClr val="FF99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3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Purple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/>
          <p:nvPr>
            <p:ph idx="1" type="body"/>
          </p:nvPr>
        </p:nvSpPr>
        <p:spPr>
          <a:xfrm>
            <a:off x="838200" y="1752600"/>
            <a:ext cx="7772400" cy="48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4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may purchase warm colors from me </a:t>
            </a:r>
            <a:endParaRPr i="0" sz="2400" u="none" cap="none" strike="noStrike">
              <a:solidFill>
                <a:srgbClr val="8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4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 from Hobby Lobby.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8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400" u="none" cap="none" strike="noStrike">
                <a:solidFill>
                  <a:srgbClr val="CC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 you just need a little bit, 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400" u="none" cap="none" strike="noStrike">
                <a:solidFill>
                  <a:srgbClr val="CC00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buy from me ($1- $3 usually)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CC006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4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More? Go to Hobby Lobby ($</a:t>
            </a:r>
            <a:r>
              <a:rPr lang="en-US" sz="2400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8-13</a:t>
            </a:r>
            <a:r>
              <a:rPr i="0" lang="en-US" sz="2400" u="none" cap="none" strike="noStrike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i="0" sz="2400" u="none" cap="none" strike="noStrike">
              <a:solidFill>
                <a:srgbClr val="8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b="1" lang="en-US" sz="2400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HobbyLobby.com</a:t>
            </a:r>
            <a:r>
              <a:rPr lang="en-US" sz="2400">
                <a:solidFill>
                  <a:srgbClr val="8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40% off coupon</a:t>
            </a:r>
            <a:endParaRPr sz="2400">
              <a:solidFill>
                <a:srgbClr val="8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8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b="1" i="0" lang="en-US" sz="2400" u="none" cap="none" strike="noStrike">
                <a:solidFill>
                  <a:srgbClr val="CC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Warm colors may be avoided, </a:t>
            </a:r>
            <a:endParaRPr b="1" i="0" sz="2400" u="none" cap="none" strike="noStrike">
              <a:solidFill>
                <a:srgbClr val="CC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b="1" i="0" lang="en-US" sz="2400" u="none" cap="none" strike="noStrike">
                <a:solidFill>
                  <a:srgbClr val="CC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 you’d rather not spend any extra money.</a:t>
            </a:r>
            <a:endParaRPr b="1" sz="2400">
              <a:solidFill>
                <a:srgbClr val="CC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p27"/>
          <p:cNvSpPr txBox="1"/>
          <p:nvPr>
            <p:ph type="title"/>
          </p:nvPr>
        </p:nvSpPr>
        <p:spPr>
          <a:xfrm>
            <a:off x="838200" y="3048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Glass…not cheap…...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 Glass GLASS!!!!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14"/>
          <p:cNvSpPr txBox="1"/>
          <p:nvPr>
            <p:ph idx="1" type="body"/>
          </p:nvPr>
        </p:nvSpPr>
        <p:spPr>
          <a:xfrm>
            <a:off x="838200" y="17526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 is made up of three things:</a:t>
            </a:r>
            <a:endParaRPr b="1" i="0" sz="3200" u="none" cap="none" strike="noStrike">
              <a:solidFill>
                <a:srgbClr val="FFFF6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Char char="●"/>
            </a:pPr>
            <a:r>
              <a:rPr b="1" i="0" lang="en-US" sz="3000" u="none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SAND</a:t>
            </a:r>
            <a:r>
              <a:rPr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(silicon dioxide) viscosity</a:t>
            </a:r>
            <a:endParaRPr i="0" sz="3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34290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Char char="●"/>
            </a:pPr>
            <a:r>
              <a:rPr b="1" i="0" lang="en-US" sz="3000" u="none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 ASH</a:t>
            </a:r>
            <a:r>
              <a:rPr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(sodium carbonate) fluidity</a:t>
            </a:r>
            <a:endParaRPr i="0" sz="3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34290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810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Char char="●"/>
            </a:pPr>
            <a:r>
              <a:rPr b="1" i="0" lang="en-US" sz="3000" u="none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LIME</a:t>
            </a:r>
            <a:r>
              <a:rPr i="0" lang="en-US" sz="3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(calcium oxide) stability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type="title"/>
          </p:nvPr>
        </p:nvSpPr>
        <p:spPr>
          <a:xfrm>
            <a:off x="258700" y="637250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True</a:t>
            </a: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Stained Glass</a:t>
            </a: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vs</a:t>
            </a: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b="1" i="0" lang="en-US" sz="36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Today’s</a:t>
            </a: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Stained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15"/>
          <p:cNvSpPr txBox="1"/>
          <p:nvPr>
            <p:ph idx="1" type="body"/>
          </p:nvPr>
        </p:nvSpPr>
        <p:spPr>
          <a:xfrm>
            <a:off x="3124200" y="1600200"/>
            <a:ext cx="57150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b="0" i="0" lang="en-US" sz="3200" u="none" cap="none" strike="noStrike">
                <a:solidFill>
                  <a:srgbClr val="990099"/>
                </a:solidFill>
                <a:latin typeface="Garamond"/>
                <a:ea typeface="Garamond"/>
                <a:cs typeface="Garamond"/>
                <a:sym typeface="Garamond"/>
              </a:rPr>
              <a:t>*</a:t>
            </a:r>
            <a:r>
              <a:rPr b="1" i="0" lang="en-US" sz="2800" u="sng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True</a:t>
            </a:r>
            <a:r>
              <a:rPr i="0" lang="en-US" sz="2800" u="sng" cap="none" strike="noStrik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i="0" lang="en-US" sz="28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Stained Glass is</a:t>
            </a:r>
            <a:r>
              <a:rPr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i="0" lang="en-US" sz="2800" u="sng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STAINED</a:t>
            </a:r>
            <a:r>
              <a:rPr i="0" lang="en-US" sz="2800" u="sng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i="0" sz="2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-Painted On, Then Fired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rPr i="0" lang="en-US" sz="2800" u="none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</a:t>
            </a:r>
            <a:r>
              <a:rPr b="1" i="0" lang="en-US" sz="2800" u="sng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Today’s</a:t>
            </a:r>
            <a:r>
              <a:rPr i="0" lang="en-US" sz="2800" u="sng" cap="none" strike="noStrik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i="0" lang="en-US" sz="28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Stained Glass</a:t>
            </a:r>
            <a:r>
              <a:rPr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     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-Colored in the manufacturing 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       p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rocess</a:t>
            </a: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 </a:t>
            </a:r>
            <a:r>
              <a:rPr b="1" i="0" lang="en-US" sz="2400" u="sng" cap="none" strike="noStrike">
                <a:solidFill>
                  <a:srgbClr val="99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metal oxides</a:t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3" marL="1600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3" name="Google Shape;12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676400"/>
            <a:ext cx="1981200" cy="1928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3886200"/>
            <a:ext cx="1622425" cy="212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Metal Oxides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16"/>
          <p:cNvSpPr txBox="1"/>
          <p:nvPr>
            <p:ph idx="1" type="body"/>
          </p:nvPr>
        </p:nvSpPr>
        <p:spPr>
          <a:xfrm>
            <a:off x="838200" y="1752600"/>
            <a:ext cx="8001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sng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COBALT</a:t>
            </a:r>
            <a:r>
              <a:rPr b="1"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makes blue glass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sng" cap="none" strike="noStrike">
                <a:solidFill>
                  <a:srgbClr val="CC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SELENIUM</a:t>
            </a:r>
            <a:r>
              <a:rPr b="1" i="0" lang="en-US" sz="3200" u="none" cap="none" strike="noStrike">
                <a:solidFill>
                  <a:srgbClr val="CC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makes red </a:t>
            </a:r>
            <a:endParaRPr b="1" i="0" sz="3200" u="none" cap="none" strike="noStrike">
              <a:solidFill>
                <a:srgbClr val="CC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A64D79"/>
              </a:buClr>
              <a:buSzPts val="2400"/>
              <a:buFont typeface="Century Gothic"/>
              <a:buChar char="●"/>
            </a:pPr>
            <a:r>
              <a:rPr b="1" lang="en-US" u="sng">
                <a:solidFill>
                  <a:srgbClr val="A64D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GOLD</a:t>
            </a:r>
            <a:r>
              <a:rPr b="1" lang="en-US">
                <a:solidFill>
                  <a:srgbClr val="A64D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makes </a:t>
            </a:r>
            <a:r>
              <a:rPr b="1" i="0" lang="en-US" sz="3200" cap="none" strike="noStrike">
                <a:solidFill>
                  <a:srgbClr val="A64D7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pink</a:t>
            </a:r>
            <a:endParaRPr b="1" i="0" sz="3200" cap="none" strike="noStrike">
              <a:solidFill>
                <a:srgbClr val="A64D7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sng" cap="none" strike="noStrike">
                <a:solidFill>
                  <a:srgbClr val="CC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SULFUR</a:t>
            </a:r>
            <a:r>
              <a:rPr b="1" i="0" lang="en-US" sz="3200" u="none" cap="none" strike="noStrike">
                <a:solidFill>
                  <a:srgbClr val="CC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-makes amber </a:t>
            </a:r>
            <a:endParaRPr b="1"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sng" cap="none" strike="noStrike">
                <a:solidFill>
                  <a:srgbClr val="008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COPPER</a:t>
            </a:r>
            <a:r>
              <a:rPr b="1" i="0" lang="en-US" sz="3200" u="none" cap="none" strike="noStrike">
                <a:solidFill>
                  <a:srgbClr val="008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makes green</a:t>
            </a:r>
            <a:endParaRPr b="1"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b="1" i="0" lang="en-US" sz="32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TIN</a:t>
            </a: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or </a:t>
            </a:r>
            <a:r>
              <a:rPr b="1" i="0" lang="en-US" sz="32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CALCIUM</a:t>
            </a:r>
            <a:r>
              <a:rPr b="1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makes white</a:t>
            </a:r>
            <a:endParaRPr i="0" sz="3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Qualities of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2362200" y="1981200"/>
            <a:ext cx="6477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3619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</a:pPr>
            <a:r>
              <a:rPr b="1" i="0" lang="en-US" sz="2400" u="sng" cap="none" strike="noStrike">
                <a:solidFill>
                  <a:srgbClr val="008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Transparent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see through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</a:pPr>
            <a:r>
              <a:rPr b="1" i="0" lang="en-US" sz="2400" u="sng" cap="none" strike="noStrike">
                <a:solidFill>
                  <a:srgbClr val="0033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Translucent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lets </a:t>
            </a:r>
            <a:r>
              <a:rPr i="0" lang="en-US" sz="24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light through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only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None/>
            </a:pPr>
            <a:r>
              <a:t/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</a:pPr>
            <a:r>
              <a:rPr b="1" i="0" lang="en-US" sz="2400" u="sng" cap="none" strike="noStrike">
                <a:solidFill>
                  <a:srgbClr val="80008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Opaque</a:t>
            </a:r>
            <a:r>
              <a:rPr b="1" i="0" lang="en-US" sz="24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cannot see through</a:t>
            </a:r>
            <a:endParaRPr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●"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                </a:t>
            </a:r>
            <a:r>
              <a:rPr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(black glass)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7" name="Google Shape;13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4191000"/>
            <a:ext cx="1981200" cy="1509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038" y="1905000"/>
            <a:ext cx="1633537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/>
          <p:nvPr>
            <p:ph type="title"/>
          </p:nvPr>
        </p:nvSpPr>
        <p:spPr>
          <a:xfrm>
            <a:off x="838200" y="342900"/>
            <a:ext cx="5867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Clear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18"/>
          <p:cNvSpPr txBox="1"/>
          <p:nvPr>
            <p:ph idx="1" type="body"/>
          </p:nvPr>
        </p:nvSpPr>
        <p:spPr>
          <a:xfrm>
            <a:off x="3314100" y="1600200"/>
            <a:ext cx="5433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i="0" lang="en-US" sz="3200" u="sng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Transparent</a:t>
            </a:r>
            <a:endParaRPr i="0" sz="3200" u="none" cap="none" strike="noStrike">
              <a:solidFill>
                <a:srgbClr val="0000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i="0" lang="en-US" sz="3200" u="sng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 color</a:t>
            </a:r>
            <a:r>
              <a:rPr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Char char="●"/>
            </a:pPr>
            <a:r>
              <a:rPr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Sometimes has a </a:t>
            </a:r>
            <a:r>
              <a:rPr lang="en-US" u="sng">
                <a:solidFill>
                  <a:srgbClr val="45818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blue-green</a:t>
            </a:r>
            <a:r>
              <a:rPr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cast around</a:t>
            </a: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i="0" lang="en-US" sz="3200" u="none" cap="none" strike="noStrike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edges</a:t>
            </a:r>
            <a:r>
              <a:rPr lang="en-US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from </a:t>
            </a:r>
            <a:endParaRPr>
              <a:solidFill>
                <a:srgbClr val="0000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34290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9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iron oxide</a:t>
            </a:r>
            <a:endParaRPr>
              <a:solidFill>
                <a:srgbClr val="00009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en-US">
                <a:solidFill>
                  <a:srgbClr val="9933FF"/>
                </a:solidFill>
              </a:rPr>
              <a:t>   </a:t>
            </a:r>
            <a:endParaRPr>
              <a:solidFill>
                <a:srgbClr val="9933FF"/>
              </a:solidFill>
            </a:endParaRPr>
          </a:p>
        </p:txBody>
      </p:sp>
      <p:pic>
        <p:nvPicPr>
          <p:cNvPr id="145" name="Google Shape;145;p18"/>
          <p:cNvPicPr preferRelativeResize="0"/>
          <p:nvPr/>
        </p:nvPicPr>
        <p:blipFill rotWithShape="1">
          <a:blip r:embed="rId3">
            <a:alphaModFix/>
          </a:blip>
          <a:srcRect b="10738" l="0" r="21746" t="0"/>
          <a:stretch/>
        </p:blipFill>
        <p:spPr>
          <a:xfrm>
            <a:off x="751575" y="2144050"/>
            <a:ext cx="2354825" cy="26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Cathedral Glass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1" name="Google Shape;1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3124200"/>
            <a:ext cx="1524000" cy="1487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3600" y="4876800"/>
            <a:ext cx="1447800" cy="143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5000" y="1295400"/>
            <a:ext cx="1676400" cy="165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000" y="3581400"/>
            <a:ext cx="160020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1000" y="1600200"/>
            <a:ext cx="12827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4419600" y="2209800"/>
            <a:ext cx="4267200" cy="2894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Times New Roman"/>
              <a:buChar char="•"/>
            </a:pPr>
            <a:r>
              <a:rPr i="0" lang="en-US" sz="3200" u="sng" cap="none" strike="noStrike">
                <a:solidFill>
                  <a:srgbClr val="00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Transparent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</a:pPr>
            <a:r>
              <a:t/>
            </a:r>
            <a:endParaRPr i="0" sz="32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032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Century Gothic"/>
              <a:buChar char="•"/>
            </a:pPr>
            <a:r>
              <a:rPr i="0" lang="en-US" sz="3200" u="sng" cap="none" strike="noStrike">
                <a:solidFill>
                  <a:srgbClr val="00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Colored</a:t>
            </a:r>
            <a:endParaRPr i="0" sz="32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</a:pPr>
            <a:r>
              <a:t/>
            </a:r>
            <a:endParaRPr i="0" sz="32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032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Century Gothic"/>
              <a:buChar char="•"/>
            </a:pPr>
            <a:r>
              <a:rPr i="0" lang="en-US" sz="3200" u="none" cap="none" strike="noStrike">
                <a:solidFill>
                  <a:srgbClr val="00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May have a texture</a:t>
            </a:r>
            <a:endParaRPr i="0" sz="24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Streaky (or Wispy)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2" name="Google Shape;16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3352800"/>
            <a:ext cx="1447800" cy="1430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0"/>
          <p:cNvSpPr/>
          <p:nvPr/>
        </p:nvSpPr>
        <p:spPr>
          <a:xfrm>
            <a:off x="3429000" y="2571750"/>
            <a:ext cx="1143000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WINNT\Profiles\aberzins\Desktop\streak2.jpg" id="164" name="Google Shape;16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3000" y="4876800"/>
            <a:ext cx="160020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0"/>
          <p:cNvSpPr txBox="1"/>
          <p:nvPr/>
        </p:nvSpPr>
        <p:spPr>
          <a:xfrm>
            <a:off x="3810000" y="3048000"/>
            <a:ext cx="47244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Usually transparent,</a:t>
            </a:r>
            <a:endParaRPr b="1" i="0" sz="32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sng" cap="none" strike="noStrike">
                <a:solidFill>
                  <a:srgbClr val="0066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 another color of swirls in it.</a:t>
            </a:r>
            <a:endParaRPr b="1" i="0" sz="3200" u="none" cap="none" strike="noStrike">
              <a:solidFill>
                <a:srgbClr val="0066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6" name="Google Shape;16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8679" y="3153154"/>
            <a:ext cx="1574421" cy="157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33700" y="4876800"/>
            <a:ext cx="15621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73300" y="1541462"/>
            <a:ext cx="1781306" cy="155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8624" y="1447800"/>
            <a:ext cx="1514475" cy="1463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Glue Chip</a:t>
            </a:r>
            <a:endParaRPr i="0" sz="44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:\chip.jpg" id="175" name="Google Shape;17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1447800"/>
            <a:ext cx="2133600" cy="207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:\gc-130-8.jpg" id="176" name="Google Shape;17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3000" y="3733800"/>
            <a:ext cx="2057400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1"/>
          <p:cNvSpPr txBox="1"/>
          <p:nvPr/>
        </p:nvSpPr>
        <p:spPr>
          <a:xfrm>
            <a:off x="3733800" y="2667000"/>
            <a:ext cx="4054475" cy="22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Glass which has been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surface-treated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with glue, then fired.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glue chips off, and then  </a:t>
            </a:r>
            <a:r>
              <a:rPr b="1" i="0" lang="en-US" sz="24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looks like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frosted windshield</a:t>
            </a:r>
            <a:endParaRPr b="1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fessional">
  <a:themeElements>
    <a:clrScheme name="Professional 1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6600FF"/>
      </a:accent1>
      <a:accent2>
        <a:srgbClr val="CC00FF"/>
      </a:accent2>
      <a:accent3>
        <a:srgbClr val="FFFFFF"/>
      </a:accent3>
      <a:accent4>
        <a:srgbClr val="000000"/>
      </a:accent4>
      <a:accent5>
        <a:srgbClr val="B8AAFF"/>
      </a:accent5>
      <a:accent6>
        <a:srgbClr val="B900E7"/>
      </a:accent6>
      <a:hlink>
        <a:srgbClr val="00CC99"/>
      </a:hlink>
      <a:folHlink>
        <a:srgbClr val="0099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